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3" r:id="rId9"/>
    <p:sldId id="264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188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A1DDC-8731-4D80-8882-48D3EFE7032C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990A2-DC0E-49D9-895C-C07C2F2B9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75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990A2-DC0E-49D9-895C-C07C2F2B9F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33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19" y="2166365"/>
            <a:ext cx="8603674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92086"/>
            <a:ext cx="6858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1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45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764484" y="0"/>
            <a:ext cx="2057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468" y="609600"/>
            <a:ext cx="1801785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09600"/>
            <a:ext cx="5979968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22855"/>
            <a:ext cx="2057397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32102" y="6422855"/>
            <a:ext cx="32097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4787" y="6422855"/>
            <a:ext cx="659819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30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11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132" y="2059012"/>
            <a:ext cx="9146751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93" y="2208879"/>
            <a:ext cx="78867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93" y="4006171"/>
            <a:ext cx="78867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26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7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011680"/>
            <a:ext cx="365760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21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656566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428" y="1913470"/>
            <a:ext cx="365760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428" y="2656564"/>
            <a:ext cx="365760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3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01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05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48840"/>
            <a:ext cx="4572000" cy="38404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92568" y="2147487"/>
            <a:ext cx="256032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69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0" y="2211494"/>
            <a:ext cx="4754880" cy="384048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5351" y="2150621"/>
            <a:ext cx="256032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" y="176109"/>
            <a:ext cx="9141714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019" y="284176"/>
            <a:ext cx="777240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019" y="2011680"/>
            <a:ext cx="777240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557" y="6422855"/>
            <a:ext cx="2595043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91000" y="6422855"/>
            <a:ext cx="4060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5139" y="6422855"/>
            <a:ext cx="709698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15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Image </a:t>
            </a:r>
            <a:r>
              <a:rPr dirty="0" err="1"/>
              <a:t>SuperResolution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>
                <a:latin typeface="Cambria Math" panose="02040503050406030204" pitchFamily="18" charset="0"/>
                <a:ea typeface="Cambria Math" panose="02040503050406030204" pitchFamily="18" charset="0"/>
              </a:rPr>
              <a:t>Andrea </a:t>
            </a:r>
            <a:r>
              <a:rPr dirty="0" err="1">
                <a:latin typeface="Cambria Math" panose="02040503050406030204" pitchFamily="18" charset="0"/>
                <a:ea typeface="Cambria Math" panose="02040503050406030204" pitchFamily="18" charset="0"/>
              </a:rPr>
              <a:t>Đukanović</a:t>
            </a:r>
            <a:r>
              <a:rPr dirty="0">
                <a:latin typeface="Cambria Math" panose="02040503050406030204" pitchFamily="18" charset="0"/>
                <a:ea typeface="Cambria Math" panose="02040503050406030204" pitchFamily="18" charset="0"/>
              </a:rPr>
              <a:t> 105/2020, Nemanja </a:t>
            </a:r>
            <a:r>
              <a:rPr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Divljaković</a:t>
            </a:r>
            <a:r>
              <a:rPr dirty="0">
                <a:latin typeface="Cambria Math" panose="02040503050406030204" pitchFamily="18" charset="0"/>
                <a:ea typeface="Cambria Math" panose="02040503050406030204" pitchFamily="18" charset="0"/>
              </a:rPr>
              <a:t> 56/2020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AA74EA-EEDA-E31E-C681-C5B78C66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Zaključak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49055F-7026-6F21-5210-8E755042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Za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razliku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od CNN-a,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naprednije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metode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poput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GAN-a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generišu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realističnije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slike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koristeći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adverzarijalnu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funkciju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gubitka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ali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zahtevaju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više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resursa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za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obučavanje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Iako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naš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model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pokazuje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solidne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rezultate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prelazak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GAN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arhitekturu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korišćenje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većih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skupova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podataka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mogao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bi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dodatno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poboljšati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kvalitet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slike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lvl="8"/>
            <a:endParaRPr lang="en-US" sz="15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9BF7F-102A-6A47-C3D8-18E604B9E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850" y="4135427"/>
            <a:ext cx="24384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A5EE8-CD8F-C3CB-A699-AB141F5E3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52" y="4135427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06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</a:t>
            </a:r>
            <a:r>
              <a:rPr lang="en-US" dirty="0"/>
              <a:t>mage </a:t>
            </a:r>
            <a:r>
              <a:rPr lang="en-US" dirty="0" err="1"/>
              <a:t>superresolution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019" y="2406748"/>
            <a:ext cx="7772400" cy="4206240"/>
          </a:xfrm>
        </p:spPr>
        <p:txBody>
          <a:bodyPr>
            <a:normAutofit/>
          </a:bodyPr>
          <a:lstStyle/>
          <a:p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Problem 'image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superresolution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'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odnosi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se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na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proces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povećanja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rezolucije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slike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rekonstrukcijom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njenih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detalja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Cilj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je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generisanje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slike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visoke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rezolucije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(HR)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iz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date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slike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niske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rezolucije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(LR).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D089D-1671-0D5E-2FD0-9E3670CC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093" b="26144"/>
          <a:stretch/>
        </p:blipFill>
        <p:spPr>
          <a:xfrm>
            <a:off x="1967848" y="3698612"/>
            <a:ext cx="5208303" cy="26439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Konvolutivna</a:t>
            </a:r>
            <a:r>
              <a:rPr dirty="0"/>
              <a:t> </a:t>
            </a:r>
            <a:r>
              <a:rPr dirty="0" err="1"/>
              <a:t>Mreža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019" y="2295856"/>
            <a:ext cx="7772400" cy="4562144"/>
          </a:xfrm>
        </p:spPr>
        <p:txBody>
          <a:bodyPr>
            <a:normAutofit/>
          </a:bodyPr>
          <a:lstStyle/>
          <a:p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Konvolutivne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neuronske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mreže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(CNN)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specifična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vrsta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neuronskih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mreža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dizajnirana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za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obradu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slika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Osnovni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element CNN-a je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konvolucija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operacija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koja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omogućava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mreži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da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prepoznaje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obrasce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kao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što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ivice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teksture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unutar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slike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</a:p>
          <a:p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CNN se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sastoji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od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više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konvolutivnih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slojeva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pri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čemu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svaki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sloj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primenjuje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filtere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ulaznu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sliku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generišući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niz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karakteristika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koje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se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koriste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za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poboljšanje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rezolucije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slike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Proces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učenja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ovih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filtera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omogućava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mreži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da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ekstraktuje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relevantne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informacije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rekonstruiše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detalje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slike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SuperRezolucija</a:t>
            </a:r>
            <a:r>
              <a:rPr dirty="0"/>
              <a:t> </a:t>
            </a:r>
            <a:br>
              <a:rPr lang="sr-Latn-RS" dirty="0"/>
            </a:br>
            <a:r>
              <a:rPr dirty="0" err="1"/>
              <a:t>korišćenjem</a:t>
            </a:r>
            <a:r>
              <a:rPr dirty="0"/>
              <a:t>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019" y="2360471"/>
            <a:ext cx="4509150" cy="3484147"/>
          </a:xfrm>
        </p:spPr>
        <p:txBody>
          <a:bodyPr>
            <a:normAutofit/>
          </a:bodyPr>
          <a:lstStyle/>
          <a:p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1.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Priprema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podataka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Skup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slika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visoke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rezolucije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se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koristi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za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generisanje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slika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niske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rezolucije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uz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pomoć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bikubne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interpolacije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2.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Treniranje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modela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Implementirana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mreža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sastoji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se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iz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tri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konvolutivna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sloja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koji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ekstrahuju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karakteristike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iz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ulazne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slike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rekonstruišu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sliku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visoke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rezolucije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62D39-B42E-5FC1-0FAE-2279F6228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135" y="2439893"/>
            <a:ext cx="3033074" cy="30330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DF4A3-C733-C45B-72EA-5DA5D2DD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</a:t>
            </a:r>
            <a:r>
              <a:rPr lang="en-US" dirty="0" err="1"/>
              <a:t>Funkcija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019" y="2379830"/>
            <a:ext cx="7772400" cy="4206875"/>
          </a:xfrm>
        </p:spPr>
        <p:txBody>
          <a:bodyPr>
            <a:normAutofit/>
          </a:bodyPr>
          <a:lstStyle/>
          <a:p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1.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Srednjekvadratna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greška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(MSE loss): Mera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razlike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između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piksela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generisane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originalne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slike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2. Perceptual Loss: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Upotreba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unapred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treniranog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VGG19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modela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za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poređenje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karakteristika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slika</a:t>
            </a:r>
            <a:r>
              <a:rPr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sr-Latn-RS" sz="21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sz="21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817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Loss </a:t>
            </a:r>
            <a:r>
              <a:rPr dirty="0" err="1"/>
              <a:t>Funkcija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34F49D-1125-D652-A6D1-11D1E0AAD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11" y="2479536"/>
            <a:ext cx="6607616" cy="36322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770CE0-1DA1-63CC-F922-D4AAEC13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976"/>
            <a:ext cx="9144000" cy="2970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DADBC2-39D8-5DD2-EE46-00667132B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297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5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E2D856-1EFA-35A6-C148-CED78DDC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976"/>
            <a:ext cx="9144000" cy="2970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64AEC0-D852-9F1D-16DB-E961244F5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297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2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5C8EE8-2A07-8DF1-430A-C6FEE1DE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PSNR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190D09-BC3D-F51C-DB22-4768AF444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25764" y="2811695"/>
            <a:ext cx="2978870" cy="3429000"/>
          </a:xfrm>
        </p:spPr>
        <p:txBody>
          <a:bodyPr>
            <a:noAutofit/>
          </a:bodyPr>
          <a:lstStyle/>
          <a:p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Korišćena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je PSNR (Peak Signal-to-Noise Ratio)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metrika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za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kvantitativno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ocenjivanje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kvaliteta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generisanih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slika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Više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vrednosti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PSNR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ukazuju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na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veću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sličnost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između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generisane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originalne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1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slike</a:t>
            </a:r>
            <a:r>
              <a:rPr lang="en-US" sz="21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endParaRPr lang="en-US" sz="21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5FDD7-E8D4-93A3-C1F4-C1E758FCE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66" y="2829295"/>
            <a:ext cx="5241302" cy="292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979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34</TotalTime>
  <Words>295</Words>
  <Application>Microsoft Office PowerPoint</Application>
  <PresentationFormat>On-screen Show (4:3)</PresentationFormat>
  <Paragraphs>20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Cambria Math</vt:lpstr>
      <vt:lpstr>Corbel</vt:lpstr>
      <vt:lpstr>Wingdings</vt:lpstr>
      <vt:lpstr>Banded</vt:lpstr>
      <vt:lpstr>Image SuperResolution</vt:lpstr>
      <vt:lpstr>Image superresolution</vt:lpstr>
      <vt:lpstr>Konvolutivna Mreža</vt:lpstr>
      <vt:lpstr>SuperRezolucija  korišćenjem CNN</vt:lpstr>
      <vt:lpstr>Loss Funkcija</vt:lpstr>
      <vt:lpstr>Loss Funkcija</vt:lpstr>
      <vt:lpstr>PowerPoint Presentation</vt:lpstr>
      <vt:lpstr>PowerPoint Presentation</vt:lpstr>
      <vt:lpstr>PSNR</vt:lpstr>
      <vt:lpstr>Zaključak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Andrea Djukanovic</cp:lastModifiedBy>
  <cp:revision>5</cp:revision>
  <dcterms:created xsi:type="dcterms:W3CDTF">2013-01-27T09:14:16Z</dcterms:created>
  <dcterms:modified xsi:type="dcterms:W3CDTF">2024-09-27T01:29:53Z</dcterms:modified>
  <cp:category/>
</cp:coreProperties>
</file>